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8" r:id="rId5"/>
    <p:sldId id="263" r:id="rId6"/>
    <p:sldId id="278" r:id="rId7"/>
    <p:sldId id="290" r:id="rId8"/>
    <p:sldId id="292" r:id="rId9"/>
    <p:sldId id="286" r:id="rId10"/>
    <p:sldId id="288" r:id="rId11"/>
    <p:sldId id="293" r:id="rId12"/>
    <p:sldId id="279" r:id="rId13"/>
    <p:sldId id="289" r:id="rId14"/>
    <p:sldId id="294" r:id="rId15"/>
    <p:sldId id="295" r:id="rId16"/>
  </p:sldIdLst>
  <p:sldSz cx="9144000" cy="6858000" type="screen4x3"/>
  <p:notesSz cx="6858000" cy="9144000"/>
  <p:custDataLst>
    <p:tags r:id="rId18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bruiker" initials="G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593226-F872-441B-AE3C-DD14CA603792}" v="135" dt="2021-01-18T12:21:25.4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04" autoAdjust="0"/>
  </p:normalViewPr>
  <p:slideViewPr>
    <p:cSldViewPr>
      <p:cViewPr varScale="1">
        <p:scale>
          <a:sx n="67" d="100"/>
          <a:sy n="67" d="100"/>
        </p:scale>
        <p:origin x="148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sink, HPC (Ron)" userId="d7035a7e-fae1-4da2-ba52-5e85dfb86a4f" providerId="ADAL" clId="{9B593226-F872-441B-AE3C-DD14CA603792}"/>
    <pc:docChg chg="undo custSel modSld">
      <pc:chgData name="Mosink, HPC (Ron)" userId="d7035a7e-fae1-4da2-ba52-5e85dfb86a4f" providerId="ADAL" clId="{9B593226-F872-441B-AE3C-DD14CA603792}" dt="2021-01-18T12:25:49.654" v="389" actId="20577"/>
      <pc:docMkLst>
        <pc:docMk/>
      </pc:docMkLst>
      <pc:sldChg chg="modSp mod">
        <pc:chgData name="Mosink, HPC (Ron)" userId="d7035a7e-fae1-4da2-ba52-5e85dfb86a4f" providerId="ADAL" clId="{9B593226-F872-441B-AE3C-DD14CA603792}" dt="2021-01-18T12:05:10.340" v="2" actId="20577"/>
        <pc:sldMkLst>
          <pc:docMk/>
          <pc:sldMk cId="231389864" sldId="268"/>
        </pc:sldMkLst>
        <pc:spChg chg="mod">
          <ac:chgData name="Mosink, HPC (Ron)" userId="d7035a7e-fae1-4da2-ba52-5e85dfb86a4f" providerId="ADAL" clId="{9B593226-F872-441B-AE3C-DD14CA603792}" dt="2021-01-18T12:05:10.340" v="2" actId="20577"/>
          <ac:spMkLst>
            <pc:docMk/>
            <pc:sldMk cId="231389864" sldId="268"/>
            <ac:spMk id="13314" creationId="{00000000-0000-0000-0000-000000000000}"/>
          </ac:spMkLst>
        </pc:spChg>
      </pc:sldChg>
      <pc:sldChg chg="modSp mod">
        <pc:chgData name="Mosink, HPC (Ron)" userId="d7035a7e-fae1-4da2-ba52-5e85dfb86a4f" providerId="ADAL" clId="{9B593226-F872-441B-AE3C-DD14CA603792}" dt="2021-01-18T12:10:09.906" v="4" actId="113"/>
        <pc:sldMkLst>
          <pc:docMk/>
          <pc:sldMk cId="2404525440" sldId="286"/>
        </pc:sldMkLst>
        <pc:spChg chg="mod">
          <ac:chgData name="Mosink, HPC (Ron)" userId="d7035a7e-fae1-4da2-ba52-5e85dfb86a4f" providerId="ADAL" clId="{9B593226-F872-441B-AE3C-DD14CA603792}" dt="2021-01-18T12:10:09.906" v="4" actId="113"/>
          <ac:spMkLst>
            <pc:docMk/>
            <pc:sldMk cId="2404525440" sldId="286"/>
            <ac:spMk id="9219" creationId="{00000000-0000-0000-0000-000000000000}"/>
          </ac:spMkLst>
        </pc:spChg>
      </pc:sldChg>
      <pc:sldChg chg="addSp delSp modSp mod modAnim">
        <pc:chgData name="Mosink, HPC (Ron)" userId="d7035a7e-fae1-4da2-ba52-5e85dfb86a4f" providerId="ADAL" clId="{9B593226-F872-441B-AE3C-DD14CA603792}" dt="2021-01-18T12:16:54.531" v="148" actId="113"/>
        <pc:sldMkLst>
          <pc:docMk/>
          <pc:sldMk cId="1060092536" sldId="293"/>
        </pc:sldMkLst>
        <pc:spChg chg="mod">
          <ac:chgData name="Mosink, HPC (Ron)" userId="d7035a7e-fae1-4da2-ba52-5e85dfb86a4f" providerId="ADAL" clId="{9B593226-F872-441B-AE3C-DD14CA603792}" dt="2021-01-18T12:16:54.531" v="148" actId="113"/>
          <ac:spMkLst>
            <pc:docMk/>
            <pc:sldMk cId="1060092536" sldId="293"/>
            <ac:spMk id="9219" creationId="{00000000-0000-0000-0000-000000000000}"/>
          </ac:spMkLst>
        </pc:spChg>
        <pc:cxnChg chg="add del mod">
          <ac:chgData name="Mosink, HPC (Ron)" userId="d7035a7e-fae1-4da2-ba52-5e85dfb86a4f" providerId="ADAL" clId="{9B593226-F872-441B-AE3C-DD14CA603792}" dt="2021-01-18T12:13:23.951" v="10" actId="11529"/>
          <ac:cxnSpMkLst>
            <pc:docMk/>
            <pc:sldMk cId="1060092536" sldId="293"/>
            <ac:cxnSpMk id="4" creationId="{04A3C58A-9A7E-4055-B850-76A190D53FD0}"/>
          </ac:cxnSpMkLst>
        </pc:cxnChg>
        <pc:cxnChg chg="add mod">
          <ac:chgData name="Mosink, HPC (Ron)" userId="d7035a7e-fae1-4da2-ba52-5e85dfb86a4f" providerId="ADAL" clId="{9B593226-F872-441B-AE3C-DD14CA603792}" dt="2021-01-18T12:16:21.297" v="133" actId="14100"/>
          <ac:cxnSpMkLst>
            <pc:docMk/>
            <pc:sldMk cId="1060092536" sldId="293"/>
            <ac:cxnSpMk id="6" creationId="{C229A70A-05D1-4B5F-8D3A-8AF53857FC20}"/>
          </ac:cxnSpMkLst>
        </pc:cxnChg>
        <pc:cxnChg chg="add del">
          <ac:chgData name="Mosink, HPC (Ron)" userId="d7035a7e-fae1-4da2-ba52-5e85dfb86a4f" providerId="ADAL" clId="{9B593226-F872-441B-AE3C-DD14CA603792}" dt="2021-01-18T12:14:07.927" v="25" actId="11529"/>
          <ac:cxnSpMkLst>
            <pc:docMk/>
            <pc:sldMk cId="1060092536" sldId="293"/>
            <ac:cxnSpMk id="10" creationId="{D339EE5D-F555-4C3A-9E06-16F146AFCF18}"/>
          </ac:cxnSpMkLst>
        </pc:cxnChg>
        <pc:cxnChg chg="add mod">
          <ac:chgData name="Mosink, HPC (Ron)" userId="d7035a7e-fae1-4da2-ba52-5e85dfb86a4f" providerId="ADAL" clId="{9B593226-F872-441B-AE3C-DD14CA603792}" dt="2021-01-18T12:15:14.489" v="91" actId="1076"/>
          <ac:cxnSpMkLst>
            <pc:docMk/>
            <pc:sldMk cId="1060092536" sldId="293"/>
            <ac:cxnSpMk id="13" creationId="{255D1E3E-0593-42B8-9498-60D353463841}"/>
          </ac:cxnSpMkLst>
        </pc:cxnChg>
        <pc:cxnChg chg="add mod">
          <ac:chgData name="Mosink, HPC (Ron)" userId="d7035a7e-fae1-4da2-ba52-5e85dfb86a4f" providerId="ADAL" clId="{9B593226-F872-441B-AE3C-DD14CA603792}" dt="2021-01-18T12:16:07.760" v="123" actId="1076"/>
          <ac:cxnSpMkLst>
            <pc:docMk/>
            <pc:sldMk cId="1060092536" sldId="293"/>
            <ac:cxnSpMk id="16" creationId="{F762097E-675A-4372-9E04-A1F5805AAD4F}"/>
          </ac:cxnSpMkLst>
        </pc:cxnChg>
        <pc:cxnChg chg="add mod">
          <ac:chgData name="Mosink, HPC (Ron)" userId="d7035a7e-fae1-4da2-ba52-5e85dfb86a4f" providerId="ADAL" clId="{9B593226-F872-441B-AE3C-DD14CA603792}" dt="2021-01-18T12:15:42" v="105" actId="1076"/>
          <ac:cxnSpMkLst>
            <pc:docMk/>
            <pc:sldMk cId="1060092536" sldId="293"/>
            <ac:cxnSpMk id="17" creationId="{8741D5D1-2278-4660-B165-30745E65976D}"/>
          </ac:cxnSpMkLst>
        </pc:cxnChg>
      </pc:sldChg>
      <pc:sldChg chg="modSp mod">
        <pc:chgData name="Mosink, HPC (Ron)" userId="d7035a7e-fae1-4da2-ba52-5e85dfb86a4f" providerId="ADAL" clId="{9B593226-F872-441B-AE3C-DD14CA603792}" dt="2021-01-18T12:25:49.654" v="389" actId="20577"/>
        <pc:sldMkLst>
          <pc:docMk/>
          <pc:sldMk cId="2771520079" sldId="294"/>
        </pc:sldMkLst>
        <pc:spChg chg="mod">
          <ac:chgData name="Mosink, HPC (Ron)" userId="d7035a7e-fae1-4da2-ba52-5e85dfb86a4f" providerId="ADAL" clId="{9B593226-F872-441B-AE3C-DD14CA603792}" dt="2021-01-18T12:25:49.654" v="389" actId="20577"/>
          <ac:spMkLst>
            <pc:docMk/>
            <pc:sldMk cId="2771520079" sldId="294"/>
            <ac:spMk id="9219" creationId="{00000000-0000-0000-0000-000000000000}"/>
          </ac:spMkLst>
        </pc:spChg>
      </pc:sldChg>
      <pc:sldChg chg="modSp mod">
        <pc:chgData name="Mosink, HPC (Ron)" userId="d7035a7e-fae1-4da2-ba52-5e85dfb86a4f" providerId="ADAL" clId="{9B593226-F872-441B-AE3C-DD14CA603792}" dt="2021-01-18T12:21:49.195" v="336" actId="115"/>
        <pc:sldMkLst>
          <pc:docMk/>
          <pc:sldMk cId="411799789" sldId="295"/>
        </pc:sldMkLst>
        <pc:spChg chg="mod">
          <ac:chgData name="Mosink, HPC (Ron)" userId="d7035a7e-fae1-4da2-ba52-5e85dfb86a4f" providerId="ADAL" clId="{9B593226-F872-441B-AE3C-DD14CA603792}" dt="2021-01-18T12:21:49.195" v="336" actId="115"/>
          <ac:spMkLst>
            <pc:docMk/>
            <pc:sldMk cId="411799789" sldId="295"/>
            <ac:spMk id="9219" creationId="{00000000-0000-0000-0000-000000000000}"/>
          </ac:spMkLst>
        </pc:spChg>
        <pc:spChg chg="mod">
          <ac:chgData name="Mosink, HPC (Ron)" userId="d7035a7e-fae1-4da2-ba52-5e85dfb86a4f" providerId="ADAL" clId="{9B593226-F872-441B-AE3C-DD14CA603792}" dt="2021-01-18T12:21:27.805" v="324" actId="20577"/>
          <ac:spMkLst>
            <pc:docMk/>
            <pc:sldMk cId="411799789" sldId="295"/>
            <ac:spMk id="922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447D9-1B54-40C6-A626-EE583A9694C8}" type="datetimeFigureOut">
              <a:rPr lang="nl-NL" smtClean="0"/>
              <a:pPr/>
              <a:t>18-1-2021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7476B-34A9-4A05-B615-F8A3390B1E6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434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88DC8-AE8C-403A-9446-E9834F0700D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7726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31135-5117-4D2A-BD54-C73712401B8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2178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B65FA-E8AE-45EB-913F-93634F7BBD6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9084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58E4B-C20C-4EA8-BA1C-83B07C3F4A1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0929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E8FE0-D6F9-4493-A32D-F0034C05221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7847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08003-A9B6-40C9-A8FD-B9F4F9FA574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9134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D16F2-E874-4662-9D64-A2ACC0225C5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7572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86805-C6AB-4678-8F60-53C9F9AB04B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2590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82753-ABA5-44EF-9778-57A811F2A22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4781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3E051-7123-483F-B32F-66DDE8CA96B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49654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19FB6-C3D8-484E-9C82-C3506FEF877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7464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7D2A3D-276C-4B02-A438-F44BAFFBAE32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UlHq9vHM58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tv.nl/video/de-arbeidsmarkt-actief-op-de-arbeidsmarkt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§5.3 Actief op de arbeidsmarkt</a:t>
            </a: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827584" y="1340768"/>
            <a:ext cx="7991475" cy="4680520"/>
          </a:xfrm>
        </p:spPr>
        <p:txBody>
          <a:bodyPr/>
          <a:lstStyle/>
          <a:p>
            <a:pPr marL="0" indent="-514350"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In deze </a:t>
            </a:r>
            <a:r>
              <a:rPr lang="nl-NL" altLang="nl-NL" dirty="0" err="1">
                <a:latin typeface="Arial" panose="020B0604020202020204" pitchFamily="34" charset="0"/>
                <a:cs typeface="Arial" panose="020B0604020202020204" pitchFamily="34" charset="0"/>
              </a:rPr>
              <a:t>PowerPoint-presentatie</a:t>
            </a: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 leer je: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hoe de arbeidsmarkt eruitziet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wanneer je bij de beroepsbevolking hoort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welk werk meetelt in de economische cijfers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Bekijk eerst het volgende filmpje:</a:t>
            </a:r>
          </a:p>
          <a:p>
            <a:pPr marL="0" indent="0">
              <a:buNone/>
            </a:pPr>
            <a:r>
              <a:rPr lang="nl-NL" altLang="nl-NL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https://www.youtube.com/watch?v=eUlHq9vHM58</a:t>
            </a:r>
            <a:endParaRPr lang="nl-NL" altLang="nl-NL" sz="2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alt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138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861884"/>
            <a:ext cx="8135938" cy="4494465"/>
          </a:xfrm>
        </p:spPr>
        <p:txBody>
          <a:bodyPr/>
          <a:lstStyle/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Werken in de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informele sector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is werk dat niet door het CBS wordt geregistreerd. </a:t>
            </a:r>
          </a:p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Hierbij hoort vrijwilligerswerk of werk in je eigen huishouden. Dit soort onbetaald werk is toegestaan en heet ook wel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grijs werk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Betaald werk dat niet geregistreerd is en waarover je geen belasting of sociale premies betaalt, heet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zwart werk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. Zwart werken is strafbaar.</a:t>
            </a:r>
          </a:p>
        </p:txBody>
      </p:sp>
      <p:sp>
        <p:nvSpPr>
          <p:cNvPr id="922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Informele sector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1008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0862" y="1160197"/>
            <a:ext cx="8135938" cy="4494465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Maak een nieuw Word document. Hierin zet je de volgende drie dingen</a:t>
            </a:r>
          </a:p>
          <a:p>
            <a:pPr algn="l"/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Een leuke vacature voor jou (zoeken en kopiëren van internet)</a:t>
            </a:r>
          </a:p>
          <a:p>
            <a:pPr marL="514350" indent="-514350" algn="l">
              <a:buFont typeface="+mj-lt"/>
              <a:buAutoNum type="arabicPeriod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Het schema van vraag 35 (namaken en verder invullen)</a:t>
            </a:r>
          </a:p>
          <a:p>
            <a:pPr marL="514350" indent="-514350" algn="l">
              <a:buFont typeface="+mj-lt"/>
              <a:buAutoNum type="arabicPeriod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Een duidelijk voorbeeld (of plaatje) van wit, grijs en zwart werk.</a:t>
            </a:r>
          </a:p>
          <a:p>
            <a:pPr algn="l"/>
            <a:br>
              <a:rPr lang="nl-NL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Sla het op als Inleveropdracht – huiswerk 5.3 (vacature + WGZ-werk).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57200" y="21534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3600" b="0" i="0" u="none" strike="noStrike" kern="1200" cap="none" spc="0" normalizeH="0" baseline="0" noProof="0" dirty="0">
                <a:ln>
                  <a:noFill/>
                </a:ln>
                <a:solidFill>
                  <a:srgbClr val="54BDF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Huiswerkopdracht 5.3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1520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4808" y="1484784"/>
            <a:ext cx="8374384" cy="4799557"/>
          </a:xfrm>
        </p:spPr>
        <p:txBody>
          <a:bodyPr/>
          <a:lstStyle/>
          <a:p>
            <a:pPr algn="l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Opdrachten 5.3 uit het boek</a:t>
            </a:r>
          </a:p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Maak in je schrift de opdrachten 25 t/m 36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Nadat je dit in je schrift gemaakt hebt, maak je daarvan foto’s en die plak je bij de opdracht (vorige dia) in Word.  </a:t>
            </a:r>
          </a:p>
          <a:p>
            <a:pPr algn="l"/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Inleveren als inleveropdracht 5.3</a:t>
            </a:r>
          </a:p>
          <a:p>
            <a:pPr algn="l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l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384808" y="404664"/>
            <a:ext cx="8229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lvl="0">
              <a:defRPr/>
            </a:pPr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Huiswerk 5.3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799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248" y="957213"/>
            <a:ext cx="8229600" cy="4943573"/>
          </a:xfrm>
        </p:spPr>
        <p:txBody>
          <a:bodyPr/>
          <a:lstStyle/>
          <a:p>
            <a:pPr algn="l"/>
            <a:r>
              <a:rPr lang="nl-NL" alt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Arbeidsmarkt 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nl-NL" alt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het geheel van vraag naar en aanbod van arbeid.</a:t>
            </a:r>
          </a:p>
          <a:p>
            <a:pPr algn="l"/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alt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vraag naar arbeid 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komt van de </a:t>
            </a:r>
            <a:r>
              <a:rPr lang="nl-NL" altLang="nl-NL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werkgevers</a:t>
            </a:r>
            <a:r>
              <a:rPr lang="nl-NL" altLang="nl-NL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nl-NL" altLang="nl-NL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want die hebben vraag naar arbeid (werknemers)</a:t>
            </a:r>
            <a:br>
              <a:rPr lang="nl-NL" altLang="nl-NL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Deze vraag naar arbeid is hetzelfde als de </a:t>
            </a:r>
            <a:r>
              <a:rPr lang="nl-NL" alt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werkgelegenheid: 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alle arbeidsplaatsen bij  bedrijven en de overheid.</a:t>
            </a:r>
            <a:b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werkgelegenheid neem toe als bedrijven meer producten verkopen.</a:t>
            </a:r>
          </a:p>
          <a:p>
            <a:pPr algn="l"/>
            <a:r>
              <a:rPr lang="nl-NL" sz="160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https://schooltv.nl/video/de-arbeidsmarkt-actief-op-de-arbeidsmarkt/</a:t>
            </a:r>
            <a:endParaRPr lang="nl-NL" altLang="nl-NL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57200" y="33265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Arbeidsmarkt en werkgelegenheid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2DF413A-6762-4545-9AE1-A05FBF4787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" y="5932576"/>
            <a:ext cx="688908" cy="35969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63934" y="1295249"/>
            <a:ext cx="8135938" cy="4494465"/>
          </a:xfrm>
        </p:spPr>
        <p:txBody>
          <a:bodyPr/>
          <a:lstStyle/>
          <a:p>
            <a:pPr algn="l"/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aanbod van op de arbeidsmarkt is de </a:t>
            </a:r>
            <a:r>
              <a:rPr lang="nl-NL" alt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beroepsbevolking.</a:t>
            </a:r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beroepsbevolking bestaat uit alle personen tussen de vijftien jaar tot de pensioenleeftijd die werken of werkloos zijn. </a:t>
            </a:r>
            <a:b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1" name="Tijdelijke aanduiding voor voettekst 4"/>
          <p:cNvSpPr txBox="1">
            <a:spLocks noGrp="1"/>
          </p:cNvSpPr>
          <p:nvPr/>
        </p:nvSpPr>
        <p:spPr bwMode="auto">
          <a:xfrm>
            <a:off x="3131840" y="6356349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Beroepsbevolking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74135CAF-5560-4C14-9D8E-AD6C10FDEB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42" y="3645024"/>
            <a:ext cx="3493311" cy="2816596"/>
          </a:xfrm>
          <a:prstGeom prst="rect">
            <a:avLst/>
          </a:prstGeom>
        </p:spPr>
      </p:pic>
      <p:sp>
        <p:nvSpPr>
          <p:cNvPr id="4" name="Pijl: punthaak 3">
            <a:extLst>
              <a:ext uri="{FF2B5EF4-FFF2-40B4-BE49-F238E27FC236}">
                <a16:creationId xmlns:a16="http://schemas.microsoft.com/office/drawing/2014/main" id="{4D8A8752-02C6-4848-9D76-84B7EAEF675C}"/>
              </a:ext>
            </a:extLst>
          </p:cNvPr>
          <p:cNvSpPr/>
          <p:nvPr/>
        </p:nvSpPr>
        <p:spPr>
          <a:xfrm>
            <a:off x="4133489" y="5645070"/>
            <a:ext cx="1593000" cy="484632"/>
          </a:xfrm>
          <a:prstGeom prst="chevron">
            <a:avLst>
              <a:gd name="adj" fmla="val 766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Pijl: rechts 4">
            <a:extLst>
              <a:ext uri="{FF2B5EF4-FFF2-40B4-BE49-F238E27FC236}">
                <a16:creationId xmlns:a16="http://schemas.microsoft.com/office/drawing/2014/main" id="{FDDD7044-6839-4239-A0CF-143AB2543517}"/>
              </a:ext>
            </a:extLst>
          </p:cNvPr>
          <p:cNvSpPr/>
          <p:nvPr/>
        </p:nvSpPr>
        <p:spPr>
          <a:xfrm>
            <a:off x="4131822" y="4900584"/>
            <a:ext cx="144829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86B3286-8CF2-45B6-9839-963EAB54BA7E}"/>
              </a:ext>
            </a:extLst>
          </p:cNvPr>
          <p:cNvSpPr/>
          <p:nvPr/>
        </p:nvSpPr>
        <p:spPr>
          <a:xfrm>
            <a:off x="5863846" y="4786625"/>
            <a:ext cx="2821892" cy="660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Niet op zoek naar werk!</a:t>
            </a:r>
            <a:br>
              <a:rPr lang="nl-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(huisvrouwen, scholieren) 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991B4971-7A45-4193-A553-EAEF723D9B83}"/>
              </a:ext>
            </a:extLst>
          </p:cNvPr>
          <p:cNvSpPr/>
          <p:nvPr/>
        </p:nvSpPr>
        <p:spPr>
          <a:xfrm>
            <a:off x="5886085" y="5628618"/>
            <a:ext cx="2821892" cy="4846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Beroepsbevolking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572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§5.3 Actief op de arbeidsmarkt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alt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alt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De beroepsbevolking en de werkgelegenheid verandert steeds.</a:t>
            </a:r>
          </a:p>
          <a:p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Als het aanbod van arbeid groter is dan de vraag ernaar, is er </a:t>
            </a:r>
            <a:r>
              <a:rPr lang="nl-NL" altLang="nl-NL" sz="2400" i="1" dirty="0">
                <a:latin typeface="Arial" panose="020B0604020202020204" pitchFamily="34" charset="0"/>
                <a:cs typeface="Arial" panose="020B0604020202020204" pitchFamily="34" charset="0"/>
              </a:rPr>
              <a:t>werkloosheid</a:t>
            </a:r>
            <a:r>
              <a:rPr lang="nl-NL" altLang="nl-NL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26" name="Picture 2" descr="D:\Pincode - 6e editie\Pincode - vmbo bb\ICT\Leerjaar 3\verkleind-beeld-Pincode-3gt\verkleind-beeld-Pincode-3gt\5 - hoofdstuk 5\808259E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00" r="59394"/>
          <a:stretch/>
        </p:blipFill>
        <p:spPr bwMode="auto">
          <a:xfrm>
            <a:off x="930075" y="2096100"/>
            <a:ext cx="3528392" cy="2443038"/>
          </a:xfrm>
          <a:prstGeom prst="rect">
            <a:avLst/>
          </a:prstGeom>
          <a:noFill/>
          <a:ln>
            <a:solidFill>
              <a:schemeClr val="accent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6EFBBACE-D866-41EB-85CC-C60C1D86C51F}"/>
              </a:ext>
            </a:extLst>
          </p:cNvPr>
          <p:cNvSpPr/>
          <p:nvPr/>
        </p:nvSpPr>
        <p:spPr>
          <a:xfrm>
            <a:off x="977843" y="3573915"/>
            <a:ext cx="2577134" cy="432048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vraag naar arbeid</a:t>
            </a:r>
          </a:p>
        </p:txBody>
      </p:sp>
      <p:pic>
        <p:nvPicPr>
          <p:cNvPr id="8" name="Picture 2" descr="D:\Pincode - 6e editie\Pincode - vmbo bb\ICT\Leerjaar 3\verkleind-beeld-Pincode-3gt\verkleind-beeld-Pincode-3gt\5 - hoofdstuk 5\808259EA.jpg">
            <a:extLst>
              <a:ext uri="{FF2B5EF4-FFF2-40B4-BE49-F238E27FC236}">
                <a16:creationId xmlns:a16="http://schemas.microsoft.com/office/drawing/2014/main" id="{23AA2749-847C-4C78-9160-BEE0ABC0A7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42" t="17760"/>
          <a:stretch/>
        </p:blipFill>
        <p:spPr bwMode="auto">
          <a:xfrm>
            <a:off x="5549279" y="2096100"/>
            <a:ext cx="2577133" cy="2446021"/>
          </a:xfrm>
          <a:prstGeom prst="rect">
            <a:avLst/>
          </a:prstGeom>
          <a:noFill/>
          <a:ln>
            <a:solidFill>
              <a:schemeClr val="accent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D:\Pincode - 6e editie\Pincode - vmbo bb\ICT\Leerjaar 3\verkleind-beeld-Pincode-3gt\verkleind-beeld-Pincode-3gt\5 - hoofdstuk 5\808259EA.jpg">
            <a:extLst>
              <a:ext uri="{FF2B5EF4-FFF2-40B4-BE49-F238E27FC236}">
                <a16:creationId xmlns:a16="http://schemas.microsoft.com/office/drawing/2014/main" id="{D3564977-5FBE-4D4F-B5AA-D8419A76D5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647" b="91239"/>
          <a:stretch/>
        </p:blipFill>
        <p:spPr bwMode="auto">
          <a:xfrm>
            <a:off x="3943376" y="1153236"/>
            <a:ext cx="1855440" cy="27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hthoek 9">
            <a:extLst>
              <a:ext uri="{FF2B5EF4-FFF2-40B4-BE49-F238E27FC236}">
                <a16:creationId xmlns:a16="http://schemas.microsoft.com/office/drawing/2014/main" id="{8FC43455-CCA4-4876-AA04-96423E74C5A2}"/>
              </a:ext>
            </a:extLst>
          </p:cNvPr>
          <p:cNvSpPr/>
          <p:nvPr/>
        </p:nvSpPr>
        <p:spPr>
          <a:xfrm>
            <a:off x="5549279" y="3573915"/>
            <a:ext cx="2577134" cy="432048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aanbod van arbeid</a:t>
            </a:r>
          </a:p>
        </p:txBody>
      </p:sp>
      <p:sp>
        <p:nvSpPr>
          <p:cNvPr id="2" name="Pijl: omlaag 1">
            <a:extLst>
              <a:ext uri="{FF2B5EF4-FFF2-40B4-BE49-F238E27FC236}">
                <a16:creationId xmlns:a16="http://schemas.microsoft.com/office/drawing/2014/main" id="{9559CE1C-7E4F-4430-9BFE-D28BFDA0FCBB}"/>
              </a:ext>
            </a:extLst>
          </p:cNvPr>
          <p:cNvSpPr/>
          <p:nvPr/>
        </p:nvSpPr>
        <p:spPr>
          <a:xfrm rot="2465733">
            <a:off x="3352405" y="130023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B6A9F26B-936C-4EEE-A0FC-255646E20539}"/>
              </a:ext>
            </a:extLst>
          </p:cNvPr>
          <p:cNvSpPr/>
          <p:nvPr/>
        </p:nvSpPr>
        <p:spPr>
          <a:xfrm rot="19520021">
            <a:off x="5717922" y="1285448"/>
            <a:ext cx="493577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116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62910" y="1340768"/>
            <a:ext cx="8135938" cy="4494465"/>
          </a:xfrm>
        </p:spPr>
        <p:txBody>
          <a:bodyPr/>
          <a:lstStyle/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is het juiste antwoord?</a:t>
            </a:r>
          </a:p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1. Werkgevers die werknemers nodig hebben horen bij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vraag / het aanbod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op de arbeidsmarkt.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Antwoord:</a:t>
            </a:r>
          </a:p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2. Werkloze werknemers horen bij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de vraag / het aanbod</a:t>
            </a:r>
            <a:b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op de arbeidsmarkt.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Antwoord: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Bij werkloosheid is de vraag naar arbeid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 groter / kleiner</a:t>
            </a:r>
            <a:b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dan het aanbod ervan.</a:t>
            </a:r>
          </a:p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    Antwoord: </a:t>
            </a: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Arbeidsmarkt en werkgelegenheid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4E69B09-1943-4B11-BB57-C344EDBAB14B}"/>
              </a:ext>
            </a:extLst>
          </p:cNvPr>
          <p:cNvSpPr/>
          <p:nvPr/>
        </p:nvSpPr>
        <p:spPr>
          <a:xfrm>
            <a:off x="2411760" y="2483768"/>
            <a:ext cx="2577134" cy="50405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vraag!</a:t>
            </a:r>
          </a:p>
          <a:p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56E9B4BB-D619-4AA5-A92E-E6E1CD3D2028}"/>
              </a:ext>
            </a:extLst>
          </p:cNvPr>
          <p:cNvSpPr/>
          <p:nvPr/>
        </p:nvSpPr>
        <p:spPr>
          <a:xfrm>
            <a:off x="2407002" y="3655444"/>
            <a:ext cx="2577134" cy="50405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aanbod!</a:t>
            </a:r>
          </a:p>
          <a:p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854D543-4B49-453D-8E0F-9BA83E5C1561}"/>
              </a:ext>
            </a:extLst>
          </p:cNvPr>
          <p:cNvSpPr/>
          <p:nvPr/>
        </p:nvSpPr>
        <p:spPr>
          <a:xfrm>
            <a:off x="2407002" y="4979227"/>
            <a:ext cx="2577134" cy="459006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kleiner!</a:t>
            </a:r>
          </a:p>
          <a:p>
            <a:endParaRPr lang="nl-N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790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8816" y="1828800"/>
            <a:ext cx="8135938" cy="4494465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Omdat de kans op betaald werk niet voor iedereen even groot is, is er de </a:t>
            </a:r>
            <a:r>
              <a:rPr lang="nl-NL" sz="2800" i="1" u="sng" dirty="0">
                <a:latin typeface="Arial" panose="020B0604020202020204" pitchFamily="34" charset="0"/>
                <a:cs typeface="Arial" panose="020B0604020202020204" pitchFamily="34" charset="0"/>
              </a:rPr>
              <a:t>Algemene wet gelijke behandeling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Daarin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staat dat er geen onderscheid gemaakt mag worden op basis van bijvoorbeeld 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geslacht, ras, leeftijd of afkomst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Ook is wettelijk geregeld dat je meer of minder uren kunt gaan werken als je dat wilt. Zo kun je van een fulltimebaan naar een parttimebaan gaan.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Algemene wet gelijke behandeling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04525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2919" y="1487262"/>
            <a:ext cx="8135938" cy="4494465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arbeidsparticipatie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(of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arbeidsdeelname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) is het percentage van de bevolking dat tot de beroepsbevolking behoort.</a:t>
            </a:r>
          </a:p>
          <a:p>
            <a:pPr algn="l"/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overheid stimuleert vrouwen om te werken en zo economisch onafhankelijk te zijn. De arbeidsparticipatie van vrouwen is hierdoor sterk toegenomen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Arbeidsparticipatie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9264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2918" y="1124744"/>
            <a:ext cx="8327553" cy="5328592"/>
          </a:xfrm>
        </p:spPr>
        <p:txBody>
          <a:bodyPr/>
          <a:lstStyle/>
          <a:p>
            <a:pPr algn="l"/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  Inwoners gemeente Leiden			 </a:t>
            </a:r>
          </a:p>
          <a:p>
            <a:pPr algn="l"/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				niet- beroepsbevolking: 54.000</a:t>
            </a:r>
          </a:p>
          <a:p>
            <a:pPr algn="l"/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				werkenden: 62.000</a:t>
            </a:r>
          </a:p>
          <a:p>
            <a:pPr algn="l"/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				werklozen: 4.000</a:t>
            </a:r>
          </a:p>
          <a:p>
            <a:pPr algn="l"/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Bereken de arbeidsparticipatie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			in de gemeente Leiden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ts val="1500"/>
              </a:lnSpc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Arbeidsparticipatie = percentage van de bevolking dat tot de beroepsbevolking hoort</a:t>
            </a:r>
          </a:p>
          <a:p>
            <a:pPr algn="l">
              <a:lnSpc>
                <a:spcPts val="1500"/>
              </a:lnSpc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Beroepsbevolking = werkenden en werklozen tussen 15 jaar en pensioenleeftijd</a:t>
            </a:r>
          </a:p>
          <a:p>
            <a:pPr algn="l">
              <a:lnSpc>
                <a:spcPts val="1500"/>
              </a:lnSpc>
            </a:pPr>
            <a:b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Bevolking: 54.000 + 62.000 + 4.000 = 120.000</a:t>
            </a:r>
          </a:p>
          <a:p>
            <a:pPr algn="l">
              <a:lnSpc>
                <a:spcPts val="1500"/>
              </a:lnSpc>
            </a:pPr>
            <a:b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Beroepsbevolking: 62.000 (werkenden) + 4.000 (werklozen) = 66.000</a:t>
            </a:r>
          </a:p>
          <a:p>
            <a:pPr algn="l">
              <a:lnSpc>
                <a:spcPts val="1500"/>
              </a:lnSpc>
            </a:pPr>
            <a:b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Dus de arbeidsparticipatie is:            %          100		      ?</a:t>
            </a:r>
          </a:p>
          <a:p>
            <a:pPr algn="l">
              <a:lnSpc>
                <a:spcPts val="1500"/>
              </a:lnSpc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  <a:p>
            <a:pPr algn="l">
              <a:lnSpc>
                <a:spcPts val="1500"/>
              </a:lnSpc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			             Aantal  120.000	   1	  66.000</a:t>
            </a:r>
          </a:p>
          <a:p>
            <a:pPr algn="l">
              <a:lnSpc>
                <a:spcPts val="1500"/>
              </a:lnSpc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100÷120.000 x 66.000 = </a:t>
            </a:r>
            <a:r>
              <a:rPr lang="nl-NL" sz="1800" b="1" dirty="0">
                <a:latin typeface="Arial" panose="020B0604020202020204" pitchFamily="34" charset="0"/>
                <a:cs typeface="Arial" panose="020B0604020202020204" pitchFamily="34" charset="0"/>
              </a:rPr>
              <a:t>55%</a:t>
            </a:r>
          </a:p>
          <a:p>
            <a:pPr algn="l"/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alt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Arbeidsparticipatie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0C8DA4B5-2E1C-4FA9-81C4-CE2C5CDEB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061" y="1501128"/>
            <a:ext cx="3038475" cy="2314575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DDC8B146-5446-4205-B980-295E413A4F64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6" t="1" r="96527" b="85343"/>
          <a:stretch/>
        </p:blipFill>
        <p:spPr bwMode="auto">
          <a:xfrm>
            <a:off x="3965779" y="1854186"/>
            <a:ext cx="228600" cy="304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7AF90E7F-A61C-4147-9E17-F49252902E95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47" r="96528" b="42891"/>
          <a:stretch/>
        </p:blipFill>
        <p:spPr bwMode="auto">
          <a:xfrm>
            <a:off x="3961237" y="1533525"/>
            <a:ext cx="200025" cy="285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93E87F2C-E1B8-4BC0-9144-F1DA7DA8954A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55" t="84905" r="86387" b="-1078"/>
          <a:stretch/>
        </p:blipFill>
        <p:spPr bwMode="auto">
          <a:xfrm>
            <a:off x="3946729" y="2228056"/>
            <a:ext cx="247650" cy="304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C229A70A-05D1-4B5F-8D3A-8AF53857FC20}"/>
              </a:ext>
            </a:extLst>
          </p:cNvPr>
          <p:cNvCxnSpPr>
            <a:cxnSpLocks/>
          </p:cNvCxnSpPr>
          <p:nvPr/>
        </p:nvCxnSpPr>
        <p:spPr>
          <a:xfrm>
            <a:off x="4161262" y="6093296"/>
            <a:ext cx="379511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255D1E3E-0593-42B8-9498-60D353463841}"/>
              </a:ext>
            </a:extLst>
          </p:cNvPr>
          <p:cNvCxnSpPr/>
          <p:nvPr/>
        </p:nvCxnSpPr>
        <p:spPr>
          <a:xfrm>
            <a:off x="4860032" y="5625244"/>
            <a:ext cx="0" cy="9361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F762097E-675A-4372-9E04-A1F5805AAD4F}"/>
              </a:ext>
            </a:extLst>
          </p:cNvPr>
          <p:cNvCxnSpPr/>
          <p:nvPr/>
        </p:nvCxnSpPr>
        <p:spPr>
          <a:xfrm>
            <a:off x="5868144" y="5625244"/>
            <a:ext cx="0" cy="9361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8741D5D1-2278-4660-B165-30745E65976D}"/>
              </a:ext>
            </a:extLst>
          </p:cNvPr>
          <p:cNvCxnSpPr/>
          <p:nvPr/>
        </p:nvCxnSpPr>
        <p:spPr>
          <a:xfrm>
            <a:off x="6876256" y="5625244"/>
            <a:ext cx="0" cy="9361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06009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861884"/>
            <a:ext cx="8135938" cy="4494465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Werken in de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formele sector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betekent dat je met je werk geld verdient waarover je belasting en premies betaalt. Dat heet ook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wit werk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Formele sector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986185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a848d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5f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6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1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a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4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5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5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5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5b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5d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5d"/>
</p:tagLst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815ED65E3A384ABE448B5070AF614C" ma:contentTypeVersion="11" ma:contentTypeDescription="Een nieuw document maken." ma:contentTypeScope="" ma:versionID="3673e98f42bc3ca40922731ff72aadf1">
  <xsd:schema xmlns:xsd="http://www.w3.org/2001/XMLSchema" xmlns:xs="http://www.w3.org/2001/XMLSchema" xmlns:p="http://schemas.microsoft.com/office/2006/metadata/properties" xmlns:ns3="d31b3ef9-fc29-4eff-98cc-89b6600ae9c4" xmlns:ns4="b58fbf49-3352-4209-a0b7-79f34b154d27" targetNamespace="http://schemas.microsoft.com/office/2006/metadata/properties" ma:root="true" ma:fieldsID="4fd36e7f3e3b1e895022448770b3180a" ns3:_="" ns4:_="">
    <xsd:import namespace="d31b3ef9-fc29-4eff-98cc-89b6600ae9c4"/>
    <xsd:import namespace="b58fbf49-3352-4209-a0b7-79f34b154d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1b3ef9-fc29-4eff-98cc-89b6600ae9c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fbf49-3352-4209-a0b7-79f34b154d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EA618DA-BC1F-4A87-9F87-8E9C353FB4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1b3ef9-fc29-4eff-98cc-89b6600ae9c4"/>
    <ds:schemaRef ds:uri="b58fbf49-3352-4209-a0b7-79f34b154d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701F1D-706B-4C0F-A6DD-69CA4A476A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3DAE71-2FFB-45B2-AF42-F2B760AD83B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774</Words>
  <Application>Microsoft Office PowerPoint</Application>
  <PresentationFormat>Diavoorstelling (4:3)</PresentationFormat>
  <Paragraphs>95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Standaardontwerp</vt:lpstr>
      <vt:lpstr>§5.3 Actief op de arbeidsmarkt</vt:lpstr>
      <vt:lpstr>PowerPoint-presentatie</vt:lpstr>
      <vt:lpstr>PowerPoint-presentatie</vt:lpstr>
      <vt:lpstr>§5.3 Actief op de arbeidsmarkt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Verzekeraar</dc:title>
  <dc:creator>Joop Mug</dc:creator>
  <cp:lastModifiedBy>Mosink, HPC (Ron)</cp:lastModifiedBy>
  <cp:revision>82</cp:revision>
  <dcterms:created xsi:type="dcterms:W3CDTF">2011-02-22T13:52:07Z</dcterms:created>
  <dcterms:modified xsi:type="dcterms:W3CDTF">2021-01-18T12:25:59Z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0x01010028815ED65E3A384ABE448B5070AF614C</vt:lpwstr>
  </property>
</Properties>
</file>